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3" r:id="rId3"/>
    <p:sldId id="284" r:id="rId4"/>
    <p:sldId id="285" r:id="rId5"/>
    <p:sldId id="286" r:id="rId6"/>
    <p:sldId id="287" r:id="rId7"/>
    <p:sldId id="288" r:id="rId8"/>
    <p:sldId id="28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83C0"/>
    <a:srgbClr val="FFC820"/>
    <a:srgbClr val="FFDF7F"/>
    <a:srgbClr val="FEBF31"/>
    <a:srgbClr val="7A84C0"/>
    <a:srgbClr val="7C87C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04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54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68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60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81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25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18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92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87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91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36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07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84AAE-5519-4D28-87D4-5E8657D002E4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6A8FB-3602-4557-8D26-790A53856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95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99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934161" y="3429986"/>
            <a:ext cx="4991450" cy="2365695"/>
          </a:xfrm>
          <a:prstGeom prst="rect">
            <a:avLst/>
          </a:prstGeom>
          <a:solidFill>
            <a:srgbClr val="7A84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7154181" y="3510128"/>
            <a:ext cx="4771429" cy="195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ДОКУМЕНТЫ, ФОРМИРУЕМЫЕ 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В ПК«АЛЬФАДОК»</a:t>
            </a:r>
          </a:p>
          <a:p>
            <a:endParaRPr lang="ru-RU" dirty="0" smtClean="0"/>
          </a:p>
          <a:p>
            <a:pPr>
              <a:lnSpc>
                <a:spcPct val="107000"/>
              </a:lnSpc>
            </a:pPr>
            <a:r>
              <a:rPr lang="ru-RU" b="1" dirty="0" smtClean="0">
                <a:solidFill>
                  <a:srgbClr val="FEBF3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ПАКЕТ ДОКУМЕНТОВ ДЛЯ ГИС</a:t>
            </a:r>
            <a:endParaRPr lang="ru-RU" sz="1400" dirty="0">
              <a:solidFill>
                <a:srgbClr val="FEBF3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82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681954"/>
              </p:ext>
            </p:extLst>
          </p:nvPr>
        </p:nvGraphicFramePr>
        <p:xfrm>
          <a:off x="552449" y="495300"/>
          <a:ext cx="10888514" cy="4991100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93445">
                  <a:extLst>
                    <a:ext uri="{9D8B030D-6E8A-4147-A177-3AD203B41FA5}">
                      <a16:colId xmlns:a16="http://schemas.microsoft.com/office/drawing/2014/main" val="4016312467"/>
                    </a:ext>
                  </a:extLst>
                </a:gridCol>
                <a:gridCol w="4684845">
                  <a:extLst>
                    <a:ext uri="{9D8B030D-6E8A-4147-A177-3AD203B41FA5}">
                      <a16:colId xmlns:a16="http://schemas.microsoft.com/office/drawing/2014/main" val="3537535681"/>
                    </a:ext>
                  </a:extLst>
                </a:gridCol>
                <a:gridCol w="5610224">
                  <a:extLst>
                    <a:ext uri="{9D8B030D-6E8A-4147-A177-3AD203B41FA5}">
                      <a16:colId xmlns:a16="http://schemas.microsoft.com/office/drawing/2014/main" val="613549888"/>
                    </a:ext>
                  </a:extLst>
                </a:gridCol>
              </a:tblGrid>
              <a:tr h="38605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  №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Соответствие законодательству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1542"/>
                  </a:ext>
                </a:extLst>
              </a:tr>
              <a:tr h="766765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1.</a:t>
                      </a: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об ответственном за защиту информации в информационных системах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90459427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2.</a:t>
                      </a: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комиссии по определению класса государственных информационных систем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1938420959"/>
                  </a:ext>
                </a:extLst>
              </a:tr>
              <a:tr h="1319514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3.</a:t>
                      </a: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об утверждении перечня информационных систем, обрабатывающих защищаемую информацию, не содержащую сведения, составляющие государственную тайну, и перечня защищаемой информации, не содержащей сведения, составляющие государственную тайну, обрабатываемой в информационных системах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82563" indent="-169863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Федеральный закон от 27 июля 2006 г. № 149-ФЗ «Об информации, информационных технологиях и о защите информации»;</a:t>
                      </a:r>
                    </a:p>
                    <a:p>
                      <a:pPr marL="182563" indent="-169863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580139761"/>
                  </a:ext>
                </a:extLst>
              </a:tr>
              <a:tr h="1435261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4.</a:t>
                      </a: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сотрудниках, осуществляющих обработку защищаемой информации, не содержащей сведения, составляющие государственную тайну, и имеющих доступ к обрабатываемой защищаемой информации, не содержащей сведения, составляющие государственную тайну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Федеральный закон от 27 июля 2006 г. № 149-ФЗ «Об информации, информационных технологиях и о защите информации»;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2542666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690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773999"/>
              </p:ext>
            </p:extLst>
          </p:nvPr>
        </p:nvGraphicFramePr>
        <p:xfrm>
          <a:off x="552449" y="495300"/>
          <a:ext cx="11201400" cy="5512308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61456">
                  <a:extLst>
                    <a:ext uri="{9D8B030D-6E8A-4147-A177-3AD203B41FA5}">
                      <a16:colId xmlns:a16="http://schemas.microsoft.com/office/drawing/2014/main" val="4016312467"/>
                    </a:ext>
                  </a:extLst>
                </a:gridCol>
                <a:gridCol w="5039245">
                  <a:extLst>
                    <a:ext uri="{9D8B030D-6E8A-4147-A177-3AD203B41FA5}">
                      <a16:colId xmlns:a16="http://schemas.microsoft.com/office/drawing/2014/main" val="3537535681"/>
                    </a:ext>
                  </a:extLst>
                </a:gridCol>
                <a:gridCol w="5600699">
                  <a:extLst>
                    <a:ext uri="{9D8B030D-6E8A-4147-A177-3AD203B41FA5}">
                      <a16:colId xmlns:a16="http://schemas.microsoft.com/office/drawing/2014/main" val="613549888"/>
                    </a:ext>
                  </a:extLst>
                </a:gridCol>
              </a:tblGrid>
              <a:tr h="38605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№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Соответствие законодательству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1542"/>
                  </a:ext>
                </a:extLst>
              </a:tr>
              <a:tr h="66861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5.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+mn-lt"/>
                        </a:rPr>
                        <a:t>Приказ об ответственном за планирование и контроль мероприятий по защите информации в информационных системах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sz="1200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04594273"/>
                  </a:ext>
                </a:extLst>
              </a:tr>
              <a:tr h="78638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6.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об ответственном за управление (администрирование) системой защиты информации информационных систем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1938420959"/>
                  </a:ext>
                </a:extLst>
              </a:tr>
              <a:tr h="8503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7.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smtClean="0">
                          <a:effectLst/>
                        </a:rPr>
                        <a:t>Приказ о сотрудниках, которым разрешены действия по внесению изменений в базовую конфигурацию информационных систем и системы защиты информации</a:t>
                      </a:r>
                      <a:endParaRPr lang="ru-RU" sz="1200" dirty="0" smtClean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58013976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8.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сотрудниках, ответственных за выявление инцидентов информационной безопасности и реагирование на них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dirty="0" smtClean="0">
                        <a:effectLst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91646738"/>
                  </a:ext>
                </a:extLst>
              </a:tr>
              <a:tr h="76338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+mn-lt"/>
                        </a:rPr>
                        <a:t>9.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Приказ об обеспечении безопасности материальных носителей защищаемой информации, не содержащей сведения, составляющие государственную тайну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65220571"/>
                  </a:ext>
                </a:extLst>
              </a:tr>
              <a:tr h="10654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+mn-lt"/>
                        </a:rPr>
                        <a:t>10.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Приказ об обеспечении безопасности помещений, в которых размещены информационные системы и сохранности носителей защищаемой информации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Федеральный закон от 27 июля 2006 г. № 149-ФЗ «Об информации, информационных технологиях и о защите информации»;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 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kumimoji="0" lang="ru-RU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7428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6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384774"/>
              </p:ext>
            </p:extLst>
          </p:nvPr>
        </p:nvGraphicFramePr>
        <p:xfrm>
          <a:off x="552449" y="495300"/>
          <a:ext cx="11201400" cy="5502665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28206">
                  <a:extLst>
                    <a:ext uri="{9D8B030D-6E8A-4147-A177-3AD203B41FA5}">
                      <a16:colId xmlns:a16="http://schemas.microsoft.com/office/drawing/2014/main" val="4016312467"/>
                    </a:ext>
                  </a:extLst>
                </a:gridCol>
                <a:gridCol w="5053927">
                  <a:extLst>
                    <a:ext uri="{9D8B030D-6E8A-4147-A177-3AD203B41FA5}">
                      <a16:colId xmlns:a16="http://schemas.microsoft.com/office/drawing/2014/main" val="3537535681"/>
                    </a:ext>
                  </a:extLst>
                </a:gridCol>
                <a:gridCol w="5619267">
                  <a:extLst>
                    <a:ext uri="{9D8B030D-6E8A-4147-A177-3AD203B41FA5}">
                      <a16:colId xmlns:a16="http://schemas.microsoft.com/office/drawing/2014/main" val="613549888"/>
                    </a:ext>
                  </a:extLst>
                </a:gridCol>
              </a:tblGrid>
              <a:tr h="50735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№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Соответствие законодательству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1542"/>
                  </a:ext>
                </a:extLst>
              </a:tr>
              <a:tr h="8593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11.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smtClean="0">
                          <a:effectLst/>
                        </a:rPr>
                        <a:t>Приказ об утверждении форм документов, необходимых в целях выполнения требований законодательства в области защиты информации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1938420959"/>
                  </a:ext>
                </a:extLst>
              </a:tr>
              <a:tr h="107644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12.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об утверждении перечня мер, направленных на выполнение требований законодательства Российской Федерации в области защиты информации с использованием средств криптографической защиты</a:t>
                      </a:r>
                      <a:endParaRPr lang="ru-RU" sz="1200" dirty="0"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Приказ ФАПСИ от 13 июня 2001 г. № 152 «Об утверждении Инструкции об организации и обеспечении безопасности хранения, обработки и передачи по каналам связи с использованием средств криптографической защиты информации с ограниченным доступом, не содержащей сведений, составляющих государственную тайну»</a:t>
                      </a:r>
                      <a:endParaRPr lang="ru-RU" dirty="0" smtClean="0">
                        <a:effectLst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81519801"/>
                  </a:ext>
                </a:extLst>
              </a:tr>
              <a:tr h="9838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+mn-lt"/>
                        </a:rPr>
                        <a:t>13.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системе разграничения доступа в информационных системах</a:t>
                      </a:r>
                      <a:endParaRPr lang="ru-RU" sz="1200" dirty="0" smtClean="0">
                        <a:solidFill>
                          <a:schemeClr val="accent5"/>
                        </a:solidFill>
                        <a:effectLst/>
                      </a:endParaRP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(доступно в лицензиях с расширением «Эксперт»)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 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9750694"/>
                  </a:ext>
                </a:extLst>
              </a:tr>
              <a:tr h="98384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+mn-lt"/>
                        </a:rPr>
                        <a:t>14.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контролируемых зонах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(доступно в лицензиях с расширением «Эксперт»)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 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98839641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+mn-lt"/>
                        </a:rPr>
                        <a:t>15.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применении единых правил и процедур реализации мер защиты информации в отношении групп информационных систем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(доступно в лицензиях с расширением «Эксперт» (если документы по реализации мер защиты информации формируются на группы информационных систем)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 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73268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22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301322"/>
              </p:ext>
            </p:extLst>
          </p:nvPr>
        </p:nvGraphicFramePr>
        <p:xfrm>
          <a:off x="552449" y="495300"/>
          <a:ext cx="11201400" cy="4750055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19893">
                  <a:extLst>
                    <a:ext uri="{9D8B030D-6E8A-4147-A177-3AD203B41FA5}">
                      <a16:colId xmlns:a16="http://schemas.microsoft.com/office/drawing/2014/main" val="4016312467"/>
                    </a:ext>
                  </a:extLst>
                </a:gridCol>
                <a:gridCol w="5080808">
                  <a:extLst>
                    <a:ext uri="{9D8B030D-6E8A-4147-A177-3AD203B41FA5}">
                      <a16:colId xmlns:a16="http://schemas.microsoft.com/office/drawing/2014/main" val="3537535681"/>
                    </a:ext>
                  </a:extLst>
                </a:gridCol>
                <a:gridCol w="5600699">
                  <a:extLst>
                    <a:ext uri="{9D8B030D-6E8A-4147-A177-3AD203B41FA5}">
                      <a16:colId xmlns:a16="http://schemas.microsoft.com/office/drawing/2014/main" val="613549888"/>
                    </a:ext>
                  </a:extLst>
                </a:gridCol>
              </a:tblGrid>
              <a:tr h="45192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№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Соответствие законодательству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1542"/>
                  </a:ext>
                </a:extLst>
              </a:tr>
              <a:tr h="67129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16.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реализации мер по защите информации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(доступно в лицензиях с расширением «Эксперт»)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60" marR="3260" marT="3260" marB="3260" anchor="ctr"/>
                </a:tc>
                <a:extLst>
                  <a:ext uri="{0D108BD9-81ED-4DB2-BD59-A6C34878D82A}">
                    <a16:rowId xmlns:a16="http://schemas.microsoft.com/office/drawing/2014/main" val="904594273"/>
                  </a:ext>
                </a:extLst>
              </a:tr>
              <a:tr h="9285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17.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об утверждении перечня программного обеспечения, разрешенного к использованию 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(доступно в лицензиях с расширением «Эксперт»)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dirty="0" smtClean="0">
                        <a:effectLst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38420959"/>
                  </a:ext>
                </a:extLst>
              </a:tr>
              <a:tr h="8908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18.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Положение по организации и проведению работ по обеспечению безопасности защищаемой информации, не содержащей сведения, составляющие государственную тайну, при ее обработке в информационных системах</a:t>
                      </a:r>
                      <a:endParaRPr lang="ru-RU" sz="1200" dirty="0"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27 июля 2006 г. № 149-ФЗ «Об информации, информационных технологиях и о защите информации»;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6956933"/>
                  </a:ext>
                </a:extLst>
              </a:tr>
              <a:tr h="166155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19.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Модель угроз безопасности </a:t>
                      </a:r>
                      <a:r>
                        <a:rPr lang="ru-RU" sz="1200" dirty="0" smtClean="0">
                          <a:effectLst/>
                        </a:rPr>
                        <a:t>информации</a:t>
                      </a:r>
                      <a:endParaRPr lang="ru-RU" sz="1200" dirty="0"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27 июля 2006 г. № 149-ФЗ «Об информации, информационных технологиях и о защите информации»;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Методика оценки угроз безопасности информации. ФСТЭК России, 2021 год</a:t>
                      </a:r>
                      <a:endParaRPr lang="ru-RU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32115945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238448"/>
              </p:ext>
            </p:extLst>
          </p:nvPr>
        </p:nvGraphicFramePr>
        <p:xfrm>
          <a:off x="552449" y="5045825"/>
          <a:ext cx="11201400" cy="1695450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19893">
                  <a:extLst>
                    <a:ext uri="{9D8B030D-6E8A-4147-A177-3AD203B41FA5}">
                      <a16:colId xmlns:a16="http://schemas.microsoft.com/office/drawing/2014/main" val="1401592483"/>
                    </a:ext>
                  </a:extLst>
                </a:gridCol>
                <a:gridCol w="5080808">
                  <a:extLst>
                    <a:ext uri="{9D8B030D-6E8A-4147-A177-3AD203B41FA5}">
                      <a16:colId xmlns:a16="http://schemas.microsoft.com/office/drawing/2014/main" val="3227335552"/>
                    </a:ext>
                  </a:extLst>
                </a:gridCol>
                <a:gridCol w="5600699">
                  <a:extLst>
                    <a:ext uri="{9D8B030D-6E8A-4147-A177-3AD203B41FA5}">
                      <a16:colId xmlns:a16="http://schemas.microsoft.com/office/drawing/2014/main" val="1011059208"/>
                    </a:ext>
                  </a:extLst>
                </a:gridCol>
              </a:tblGrid>
              <a:tr h="144641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20.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</a:rPr>
                        <a:t>Модель угроз безопасности информации, обрабатываемой в информационной системе с использованием средств криптографической защиты информации</a:t>
                      </a:r>
                      <a:endParaRPr lang="ru-RU" sz="1100" dirty="0"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27 июля 2006 г. № 149-ФЗ «Об информации, информационных технологиях и о защите информации»;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Методические рекомендации по разработке нормативных правовых актов, определяющих угрозы безопасности персональных данных, актуальные при обработке персональных данных в информационных системах персональных данных, эксплуатируемых при осуществлении соответствующих видов деятельности от 31 марта 2015 г. № 149/7/2/6-432</a:t>
                      </a:r>
                      <a:endParaRPr lang="ru-RU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4992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41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462857"/>
              </p:ext>
            </p:extLst>
          </p:nvPr>
        </p:nvGraphicFramePr>
        <p:xfrm>
          <a:off x="552449" y="495300"/>
          <a:ext cx="11201400" cy="5245743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28206">
                  <a:extLst>
                    <a:ext uri="{9D8B030D-6E8A-4147-A177-3AD203B41FA5}">
                      <a16:colId xmlns:a16="http://schemas.microsoft.com/office/drawing/2014/main" val="4016312467"/>
                    </a:ext>
                  </a:extLst>
                </a:gridCol>
                <a:gridCol w="5062970">
                  <a:extLst>
                    <a:ext uri="{9D8B030D-6E8A-4147-A177-3AD203B41FA5}">
                      <a16:colId xmlns:a16="http://schemas.microsoft.com/office/drawing/2014/main" val="3537535681"/>
                    </a:ext>
                  </a:extLst>
                </a:gridCol>
                <a:gridCol w="5610224">
                  <a:extLst>
                    <a:ext uri="{9D8B030D-6E8A-4147-A177-3AD203B41FA5}">
                      <a16:colId xmlns:a16="http://schemas.microsoft.com/office/drawing/2014/main" val="613549888"/>
                    </a:ext>
                  </a:extLst>
                </a:gridCol>
              </a:tblGrid>
              <a:tr h="5442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№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Соответствие законодательству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1542"/>
                  </a:ext>
                </a:extLst>
              </a:tr>
              <a:tr h="84501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21.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smtClean="0">
                          <a:effectLst/>
                        </a:rPr>
                        <a:t>Акт определения класса защищенности информационной системы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sz="1200" dirty="0">
                        <a:effectLst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57683571"/>
                  </a:ext>
                </a:extLst>
              </a:tr>
              <a:tr h="97836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22.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Рекомендации по внесению изменений в должностные инструкции персонала в части обеспечения безопасности защищаемой информации, не содержащей сведения, составляющие государственную тайну, при ее обработке в информационных системах</a:t>
                      </a:r>
                      <a:endParaRPr lang="ru-RU" sz="1200" b="0" i="0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dirty="0" smtClean="0">
                        <a:effectLst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13280339"/>
                  </a:ext>
                </a:extLst>
              </a:tr>
              <a:tr h="15824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23.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Технический паспорт информационной системы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(доступно в лицензиях с расширением «Эксперт»)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ФСТЭК России от 29 апреля 2021 г. № 77 «Об утверждении Порядка организации и проведения работ по аттестации объектов информатизации на соответствие требованиям о защите информации ограниченного доступа, не составляющей государственную тайну»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90179021"/>
                  </a:ext>
                </a:extLst>
              </a:tr>
              <a:tr h="128479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24.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Техническое задание на создание подсистемы обеспечения информационной безопасности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(доступно в лицензиях с расширением «Эксперт»)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Федеральный закон от 27 июля 2006 г. № 149-ФЗ «Об информации, информационных технологиях и о защите информации»;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</a:rPr>
                        <a:t>Приказ ФСТЭК России от 11 февраля 2013 г. № 17 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          </a:r>
                      <a:endParaRPr lang="ru-RU" sz="1200" dirty="0">
                        <a:effectLst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38479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8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375870"/>
              </p:ext>
            </p:extLst>
          </p:nvPr>
        </p:nvGraphicFramePr>
        <p:xfrm>
          <a:off x="552449" y="495300"/>
          <a:ext cx="11201400" cy="4215596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594707">
                  <a:extLst>
                    <a:ext uri="{9D8B030D-6E8A-4147-A177-3AD203B41FA5}">
                      <a16:colId xmlns:a16="http://schemas.microsoft.com/office/drawing/2014/main" val="4016312467"/>
                    </a:ext>
                  </a:extLst>
                </a:gridCol>
                <a:gridCol w="5587019">
                  <a:extLst>
                    <a:ext uri="{9D8B030D-6E8A-4147-A177-3AD203B41FA5}">
                      <a16:colId xmlns:a16="http://schemas.microsoft.com/office/drawing/2014/main" val="3537535681"/>
                    </a:ext>
                  </a:extLst>
                </a:gridCol>
                <a:gridCol w="5019674">
                  <a:extLst>
                    <a:ext uri="{9D8B030D-6E8A-4147-A177-3AD203B41FA5}">
                      <a16:colId xmlns:a16="http://schemas.microsoft.com/office/drawing/2014/main" val="613549888"/>
                    </a:ext>
                  </a:extLst>
                </a:gridCol>
              </a:tblGrid>
              <a:tr h="5840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№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Соответствие законодательству</a:t>
                      </a:r>
                    </a:p>
                  </a:txBody>
                  <a:tcPr marL="3260" marR="3260" marT="3260" marB="3260" anchor="ctr">
                    <a:solidFill>
                      <a:srgbClr val="FFD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1542"/>
                  </a:ext>
                </a:extLst>
              </a:tr>
              <a:tr h="115973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25.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Сопроводительные письма к документам (модели угроз, техническому заданию) во ФСТЭК России и ФСБ России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(для формирования необходимо перейти в Рабочий стол «Операционная деятельность», раздел «Сведения о согласовании с регуляторами»)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Постановление Правительства РФ от 6 июля 2015 г. № 676 «О требованиях к порядку создания, развития, ввода в эксплуатацию, эксплуатации и вывода из эксплуатации государственных информационных систем и дальнейшего хранения содержащейся в их базах данных информации»</a:t>
                      </a:r>
                      <a:endParaRPr lang="ru-RU" sz="1200" dirty="0">
                        <a:effectLst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06856099"/>
                  </a:ext>
                </a:extLst>
              </a:tr>
              <a:tr h="12663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26.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 структурном подразделении, осуществляющем функции по обеспечению информационной безопасности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(для организаций, которые попадают под действие Указа Президента Российской Федерации от 1 мая 2022 г. № 250 «О дополнительных мерах по обеспечению информационной безопасности Российской Федерации»)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Указ Президента РФ от 1 мая 2022 г. № 250 «О дополнительных мерах по обеспечению информационной безопасности Российской Федерации»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57683571"/>
                  </a:ext>
                </a:extLst>
              </a:tr>
              <a:tr h="120550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</a:rPr>
                        <a:t>27.</a:t>
                      </a:r>
                      <a:endParaRPr lang="ru-RU" sz="1200" dirty="0">
                        <a:effectLst/>
                      </a:endParaRPr>
                    </a:p>
                  </a:txBody>
                  <a:tcPr marL="3260" marR="3260" marT="3260" marB="326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Приказ об ответственном за обеспечение информационной безопасности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(для организаций, которые попадают под действие Указа Президента Российской Федерации от 1 мая 2022 г. № 250 «О дополнительных мерах по обеспечению информационной безопасности Российской Федерации»)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Указ Президента РФ от 1 мая 2022 г. № 250 «О дополнительных мерах по обеспечению информационной безопасности Российской Федерации»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26186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49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8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7350" y="4733668"/>
            <a:ext cx="67246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0895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1722</Words>
  <Application>Microsoft Office PowerPoint</Application>
  <PresentationFormat>Широкоэкранный</PresentationFormat>
  <Paragraphs>135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 Unicode MS</vt:lpstr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Платонова Анастасия Альбертовна</dc:creator>
  <cp:lastModifiedBy>Хораськина Анастасия Альбертовна</cp:lastModifiedBy>
  <cp:revision>81</cp:revision>
  <dcterms:created xsi:type="dcterms:W3CDTF">2023-01-27T13:53:08Z</dcterms:created>
  <dcterms:modified xsi:type="dcterms:W3CDTF">2024-05-31T13:41:01Z</dcterms:modified>
</cp:coreProperties>
</file>